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8"/>
  </p:notesMasterIdLst>
  <p:sldIdLst>
    <p:sldId id="256" r:id="rId2"/>
    <p:sldId id="257" r:id="rId3"/>
    <p:sldId id="258" r:id="rId4"/>
    <p:sldId id="266" r:id="rId5"/>
    <p:sldId id="260" r:id="rId6"/>
    <p:sldId id="261" r:id="rId7"/>
    <p:sldId id="262" r:id="rId8"/>
    <p:sldId id="263" r:id="rId9"/>
    <p:sldId id="264" r:id="rId10"/>
    <p:sldId id="268" r:id="rId11"/>
    <p:sldId id="269" r:id="rId12"/>
    <p:sldId id="270" r:id="rId13"/>
    <p:sldId id="267" r:id="rId14"/>
    <p:sldId id="272" r:id="rId15"/>
    <p:sldId id="271" r:id="rId16"/>
    <p:sldId id="265" r:id="rId17"/>
  </p:sldIdLst>
  <p:sldSz cx="16256000" cy="9144000"/>
  <p:notesSz cx="16256000" cy="9144000"/>
  <p:embeddedFontLst>
    <p:embeddedFont>
      <p:font typeface="Oswald Medium" panose="020F0502020204030204" pitchFamily="34" charset="0"/>
      <p:regular r:id="rId19"/>
      <p:bold r:id="rId20"/>
    </p:embeddedFont>
    <p:embeddedFont>
      <p:font typeface="Work Sans" pitchFamily="2"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10" dt="2024-12-09T18:16:53.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76"/>
    <p:restoredTop sz="94692"/>
  </p:normalViewPr>
  <p:slideViewPr>
    <p:cSldViewPr snapToGrid="0">
      <p:cViewPr varScale="1">
        <p:scale>
          <a:sx n="67" d="100"/>
          <a:sy n="67" d="100"/>
        </p:scale>
        <p:origin x="208" y="720"/>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redo custSel addSld delSld modSld sldOrd">
      <pc:chgData name="Ryan Lalicker" userId="75d93246bf1c1036" providerId="LiveId" clId="{B752FD8C-B203-4DA3-A7FD-0C86A2DA6767}" dt="2024-12-09T18:24:19.204" v="241" actId="20577"/>
      <pc:docMkLst>
        <pc:docMk/>
      </pc:docMkLst>
      <pc:sldChg chg="modSp mod">
        <pc:chgData name="Ryan Lalicker" userId="75d93246bf1c1036" providerId="LiveId" clId="{B752FD8C-B203-4DA3-A7FD-0C86A2DA6767}" dt="2024-12-09T18:24:19.204" v="241" actId="20577"/>
        <pc:sldMkLst>
          <pc:docMk/>
          <pc:sldMk cId="0" sldId="256"/>
        </pc:sldMkLst>
        <pc:spChg chg="mod">
          <ac:chgData name="Ryan Lalicker" userId="75d93246bf1c1036" providerId="LiveId" clId="{B752FD8C-B203-4DA3-A7FD-0C86A2DA6767}" dt="2024-12-09T18:24:19.204" v="241" actId="20577"/>
          <ac:spMkLst>
            <pc:docMk/>
            <pc:sldMk cId="0" sldId="256"/>
            <ac:spMk id="47" creationId="{00000000-0000-0000-0000-000000000000}"/>
          </ac:spMkLst>
        </pc:spChg>
      </pc:sldChg>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addSp delSp modSp mod modClrScheme chgLayout">
        <pc:chgData name="Ryan Lalicker" userId="75d93246bf1c1036" providerId="LiveId" clId="{B752FD8C-B203-4DA3-A7FD-0C86A2DA6767}" dt="2024-12-09T18:22:00.666" v="215" actId="207"/>
        <pc:sldMkLst>
          <pc:docMk/>
          <pc:sldMk cId="0" sldId="260"/>
        </pc:sldMkLst>
        <pc:spChg chg="mod ord">
          <ac:chgData name="Ryan Lalicker" userId="75d93246bf1c1036" providerId="LiveId" clId="{B752FD8C-B203-4DA3-A7FD-0C86A2DA6767}" dt="2024-12-09T18:21:12.815" v="213" actId="207"/>
          <ac:spMkLst>
            <pc:docMk/>
            <pc:sldMk cId="0" sldId="260"/>
            <ac:spMk id="70" creationId="{00000000-0000-0000-0000-000000000000}"/>
          </ac:spMkLst>
        </pc:spChg>
        <pc:spChg chg="mod ord">
          <ac:chgData name="Ryan Lalicker" userId="75d93246bf1c1036" providerId="LiveId" clId="{B752FD8C-B203-4DA3-A7FD-0C86A2DA6767}" dt="2024-12-09T18:22:00.666" v="215" actId="207"/>
          <ac:spMkLst>
            <pc:docMk/>
            <pc:sldMk cId="0" sldId="260"/>
            <ac:spMk id="71" creationId="{00000000-0000-0000-0000-000000000000}"/>
          </ac:spMkLst>
        </pc:spChg>
        <pc:picChg chg="add mod">
          <ac:chgData name="Ryan Lalicker" userId="75d93246bf1c1036" providerId="LiveId" clId="{B752FD8C-B203-4DA3-A7FD-0C86A2DA6767}" dt="2024-12-09T18:15:31.830" v="147" actId="1076"/>
          <ac:picMkLst>
            <pc:docMk/>
            <pc:sldMk cId="0" sldId="260"/>
            <ac:picMk id="3" creationId="{6F2ACD0D-775C-EA46-63B7-2A3D290AB3E3}"/>
          </ac:picMkLst>
        </pc:picChg>
        <pc:picChg chg="del mod">
          <ac:chgData name="Ryan Lalicker" userId="75d93246bf1c1036" providerId="LiveId" clId="{B752FD8C-B203-4DA3-A7FD-0C86A2DA6767}" dt="2024-12-09T18:15:17.805" v="143" actId="478"/>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8:23:55.219" v="231" actId="2085"/>
        <pc:sldMkLst>
          <pc:docMk/>
          <pc:sldMk cId="0" sldId="261"/>
        </pc:sldMkLst>
        <pc:spChg chg="mod ord">
          <ac:chgData name="Ryan Lalicker" userId="75d93246bf1c1036" providerId="LiveId" clId="{B752FD8C-B203-4DA3-A7FD-0C86A2DA6767}" dt="2024-12-09T18:22:07.671" v="216" actId="207"/>
          <ac:spMkLst>
            <pc:docMk/>
            <pc:sldMk cId="0" sldId="261"/>
            <ac:spMk id="77" creationId="{00000000-0000-0000-0000-000000000000}"/>
          </ac:spMkLst>
        </pc:spChg>
        <pc:spChg chg="mod ord">
          <ac:chgData name="Ryan Lalicker" userId="75d93246bf1c1036" providerId="LiveId" clId="{B752FD8C-B203-4DA3-A7FD-0C86A2DA6767}" dt="2024-12-09T18:14:40.197" v="135" actId="20577"/>
          <ac:spMkLst>
            <pc:docMk/>
            <pc:sldMk cId="0" sldId="261"/>
            <ac:spMk id="78" creationId="{00000000-0000-0000-0000-000000000000}"/>
          </ac:spMkLst>
        </pc:spChg>
        <pc:picChg chg="mod">
          <ac:chgData name="Ryan Lalicker" userId="75d93246bf1c1036" providerId="LiveId" clId="{B752FD8C-B203-4DA3-A7FD-0C86A2DA6767}" dt="2024-12-09T18:23:55.219" v="231" actId="2085"/>
          <ac:picMkLst>
            <pc:docMk/>
            <pc:sldMk cId="0" sldId="261"/>
            <ac:picMk id="79" creationId="{00000000-0000-0000-0000-000000000000}"/>
          </ac:picMkLst>
        </pc:picChg>
      </pc:sldChg>
      <pc:sldChg chg="modSp mod">
        <pc:chgData name="Ryan Lalicker" userId="75d93246bf1c1036" providerId="LiveId" clId="{B752FD8C-B203-4DA3-A7FD-0C86A2DA6767}" dt="2024-12-09T18:23:51.297" v="230" actId="2085"/>
        <pc:sldMkLst>
          <pc:docMk/>
          <pc:sldMk cId="0" sldId="262"/>
        </pc:sldMkLst>
        <pc:picChg chg="mod">
          <ac:chgData name="Ryan Lalicker" userId="75d93246bf1c1036" providerId="LiveId" clId="{B752FD8C-B203-4DA3-A7FD-0C86A2DA6767}" dt="2024-12-09T18:23:51.297" v="230" actId="2085"/>
          <ac:picMkLst>
            <pc:docMk/>
            <pc:sldMk cId="0" sldId="262"/>
            <ac:picMk id="86" creationId="{00000000-0000-0000-0000-000000000000}"/>
          </ac:picMkLst>
        </pc:picChg>
      </pc:sldChg>
      <pc:sldChg chg="addSp delSp modSp mod modClrScheme chgLayout">
        <pc:chgData name="Ryan Lalicker" userId="75d93246bf1c1036" providerId="LiveId" clId="{B752FD8C-B203-4DA3-A7FD-0C86A2DA6767}" dt="2024-12-09T18:22:25.308" v="217" actId="207"/>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8:22:25.308" v="217" actId="207"/>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8:23:47.657" v="229" actId="2085"/>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8:22:28.256" v="218" actId="207"/>
          <ac:spMkLst>
            <pc:docMk/>
            <pc:sldMk cId="0" sldId="264"/>
            <ac:spMk id="99" creationId="{00000000-0000-0000-0000-000000000000}"/>
          </ac:spMkLst>
        </pc:spChg>
        <pc:picChg chg="mod">
          <ac:chgData name="Ryan Lalicker" userId="75d93246bf1c1036" providerId="LiveId" clId="{B752FD8C-B203-4DA3-A7FD-0C86A2DA6767}" dt="2024-12-09T18:23:43.877" v="228" actId="2085"/>
          <ac:picMkLst>
            <pc:docMk/>
            <pc:sldMk cId="0" sldId="264"/>
            <ac:picMk id="100" creationId="{00000000-0000-0000-0000-000000000000}"/>
          </ac:picMkLst>
        </pc:picChg>
        <pc:picChg chg="mod">
          <ac:chgData name="Ryan Lalicker" userId="75d93246bf1c1036" providerId="LiveId" clId="{B752FD8C-B203-4DA3-A7FD-0C86A2DA6767}" dt="2024-12-09T18:23:47.657" v="229" actId="2085"/>
          <ac:picMkLst>
            <pc:docMk/>
            <pc:sldMk cId="0" sldId="264"/>
            <ac:picMk id="101" creationId="{00000000-0000-0000-0000-000000000000}"/>
          </ac:picMkLst>
        </pc:picChg>
      </pc:sldChg>
      <pc:sldChg chg="modSp mod">
        <pc:chgData name="Ryan Lalicker" userId="75d93246bf1c1036" providerId="LiveId" clId="{B752FD8C-B203-4DA3-A7FD-0C86A2DA6767}" dt="2024-12-09T18:21:54.142" v="214" actId="255"/>
        <pc:sldMkLst>
          <pc:docMk/>
          <pc:sldMk cId="1168487618" sldId="266"/>
        </pc:sldMkLst>
        <pc:spChg chg="mod">
          <ac:chgData name="Ryan Lalicker" userId="75d93246bf1c1036" providerId="LiveId" clId="{B752FD8C-B203-4DA3-A7FD-0C86A2DA6767}" dt="2024-12-09T18:21:54.142" v="214" actId="255"/>
          <ac:spMkLst>
            <pc:docMk/>
            <pc:sldMk cId="1168487618" sldId="266"/>
            <ac:spMk id="3" creationId="{836941D3-17BC-4B04-B201-D79165F7940F}"/>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addSp modSp new mod ord">
        <pc:chgData name="Ryan Lalicker" userId="75d93246bf1c1036" providerId="LiveId" clId="{B752FD8C-B203-4DA3-A7FD-0C86A2DA6767}" dt="2024-12-09T18:22:39.390" v="220" actId="255"/>
        <pc:sldMkLst>
          <pc:docMk/>
          <pc:sldMk cId="4012429016" sldId="268"/>
        </pc:sldMkLst>
        <pc:spChg chg="mod">
          <ac:chgData name="Ryan Lalicker" userId="75d93246bf1c1036" providerId="LiveId" clId="{B752FD8C-B203-4DA3-A7FD-0C86A2DA6767}" dt="2024-12-09T18:13:48.801" v="85" actId="14100"/>
          <ac:spMkLst>
            <pc:docMk/>
            <pc:sldMk cId="4012429016" sldId="268"/>
            <ac:spMk id="2" creationId="{C7C26641-89FD-3741-5B00-885A0A95B77E}"/>
          </ac:spMkLst>
        </pc:spChg>
        <pc:spChg chg="mod">
          <ac:chgData name="Ryan Lalicker" userId="75d93246bf1c1036" providerId="LiveId" clId="{B752FD8C-B203-4DA3-A7FD-0C86A2DA6767}" dt="2024-12-09T18:22:39.390" v="220" actId="255"/>
          <ac:spMkLst>
            <pc:docMk/>
            <pc:sldMk cId="4012429016" sldId="268"/>
            <ac:spMk id="3" creationId="{9D8F08C5-1178-D915-3BE5-3808A70D1656}"/>
          </ac:spMkLst>
        </pc:spChg>
        <pc:picChg chg="add mod">
          <ac:chgData name="Ryan Lalicker" userId="75d93246bf1c1036" providerId="LiveId" clId="{B752FD8C-B203-4DA3-A7FD-0C86A2DA6767}" dt="2024-12-09T18:13:46.282" v="84" actId="14100"/>
          <ac:picMkLst>
            <pc:docMk/>
            <pc:sldMk cId="4012429016" sldId="268"/>
            <ac:picMk id="5" creationId="{443FBF0E-950B-1BC0-833C-2D7129A1B2DB}"/>
          </ac:picMkLst>
        </pc:picChg>
      </pc:sldChg>
      <pc:sldChg chg="addSp delSp modSp mod">
        <pc:chgData name="Ryan Lalicker" userId="75d93246bf1c1036" providerId="LiveId" clId="{B752FD8C-B203-4DA3-A7FD-0C86A2DA6767}" dt="2024-12-09T18:22:45.066" v="222" actId="207"/>
        <pc:sldMkLst>
          <pc:docMk/>
          <pc:sldMk cId="2653022088" sldId="269"/>
        </pc:sldMkLst>
        <pc:spChg chg="mod">
          <ac:chgData name="Ryan Lalicker" userId="75d93246bf1c1036" providerId="LiveId" clId="{B752FD8C-B203-4DA3-A7FD-0C86A2DA6767}" dt="2024-12-09T18:16:48.374" v="164" actId="14100"/>
          <ac:spMkLst>
            <pc:docMk/>
            <pc:sldMk cId="2653022088" sldId="269"/>
            <ac:spMk id="2" creationId="{6D67BFD8-57E2-5C98-F694-66A73CDB7C8B}"/>
          </ac:spMkLst>
        </pc:spChg>
        <pc:spChg chg="mod">
          <ac:chgData name="Ryan Lalicker" userId="75d93246bf1c1036" providerId="LiveId" clId="{B752FD8C-B203-4DA3-A7FD-0C86A2DA6767}" dt="2024-12-09T18:22:45.066" v="222" actId="207"/>
          <ac:spMkLst>
            <pc:docMk/>
            <pc:sldMk cId="2653022088" sldId="269"/>
            <ac:spMk id="3" creationId="{59BA8AF2-1C9D-D11C-E185-D1B6690C292F}"/>
          </ac:spMkLst>
        </pc:spChg>
        <pc:picChg chg="del">
          <ac:chgData name="Ryan Lalicker" userId="75d93246bf1c1036" providerId="LiveId" clId="{B752FD8C-B203-4DA3-A7FD-0C86A2DA6767}" dt="2024-12-09T18:16:07.733" v="149" actId="478"/>
          <ac:picMkLst>
            <pc:docMk/>
            <pc:sldMk cId="2653022088" sldId="269"/>
            <ac:picMk id="5" creationId="{6841ED7B-ECCE-D612-0C51-20287777BB65}"/>
          </ac:picMkLst>
        </pc:picChg>
        <pc:picChg chg="add del mod">
          <ac:chgData name="Ryan Lalicker" userId="75d93246bf1c1036" providerId="LiveId" clId="{B752FD8C-B203-4DA3-A7FD-0C86A2DA6767}" dt="2024-12-09T18:16:40.652" v="162" actId="478"/>
          <ac:picMkLst>
            <pc:docMk/>
            <pc:sldMk cId="2653022088" sldId="269"/>
            <ac:picMk id="6" creationId="{EE0C51F1-E55E-B92B-F172-09AEB4D8073A}"/>
          </ac:picMkLst>
        </pc:picChg>
        <pc:picChg chg="add mod">
          <ac:chgData name="Ryan Lalicker" userId="75d93246bf1c1036" providerId="LiveId" clId="{B752FD8C-B203-4DA3-A7FD-0C86A2DA6767}" dt="2024-12-09T18:16:45.244" v="163" actId="1076"/>
          <ac:picMkLst>
            <pc:docMk/>
            <pc:sldMk cId="2653022088" sldId="269"/>
            <ac:picMk id="8" creationId="{5143AA05-2688-272E-3F19-45AF1D9EFFBF}"/>
          </ac:picMkLst>
        </pc:picChg>
      </pc:sldChg>
      <pc:sldChg chg="addSp delSp modSp mod">
        <pc:chgData name="Ryan Lalicker" userId="75d93246bf1c1036" providerId="LiveId" clId="{B752FD8C-B203-4DA3-A7FD-0C86A2DA6767}" dt="2024-12-09T18:22:53.003" v="225" actId="207"/>
        <pc:sldMkLst>
          <pc:docMk/>
          <pc:sldMk cId="1032963730" sldId="270"/>
        </pc:sldMkLst>
        <pc:spChg chg="mod">
          <ac:chgData name="Ryan Lalicker" userId="75d93246bf1c1036" providerId="LiveId" clId="{B752FD8C-B203-4DA3-A7FD-0C86A2DA6767}" dt="2024-12-09T18:17:02.324" v="169" actId="14100"/>
          <ac:spMkLst>
            <pc:docMk/>
            <pc:sldMk cId="1032963730" sldId="270"/>
            <ac:spMk id="2" creationId="{88B939A3-2D24-1120-283B-7BA361FEBF29}"/>
          </ac:spMkLst>
        </pc:spChg>
        <pc:spChg chg="mod">
          <ac:chgData name="Ryan Lalicker" userId="75d93246bf1c1036" providerId="LiveId" clId="{B752FD8C-B203-4DA3-A7FD-0C86A2DA6767}" dt="2024-12-09T18:22:53.003" v="225" actId="207"/>
          <ac:spMkLst>
            <pc:docMk/>
            <pc:sldMk cId="1032963730" sldId="270"/>
            <ac:spMk id="3" creationId="{A55DCAC6-FCDC-38E4-E8B3-C1C6256C6716}"/>
          </ac:spMkLst>
        </pc:spChg>
        <pc:picChg chg="add mod">
          <ac:chgData name="Ryan Lalicker" userId="75d93246bf1c1036" providerId="LiveId" clId="{B752FD8C-B203-4DA3-A7FD-0C86A2DA6767}" dt="2024-12-09T18:16:56.065" v="167" actId="1076"/>
          <ac:picMkLst>
            <pc:docMk/>
            <pc:sldMk cId="1032963730" sldId="270"/>
            <ac:picMk id="4" creationId="{B2196B4D-7EDA-16C3-CA90-B64F40C58362}"/>
          </ac:picMkLst>
        </pc:picChg>
        <pc:picChg chg="del">
          <ac:chgData name="Ryan Lalicker" userId="75d93246bf1c1036" providerId="LiveId" clId="{B752FD8C-B203-4DA3-A7FD-0C86A2DA6767}" dt="2024-12-09T18:16:52.717" v="165" actId="478"/>
          <ac:picMkLst>
            <pc:docMk/>
            <pc:sldMk cId="1032963730" sldId="270"/>
            <ac:picMk id="5" creationId="{354EB37E-578F-E5DC-1745-C25B4C5070C7}"/>
          </ac:picMkLst>
        </pc:picChg>
      </pc:sldChg>
      <pc:sldChg chg="modSp new mod">
        <pc:chgData name="Ryan Lalicker" userId="75d93246bf1c1036" providerId="LiveId" clId="{B752FD8C-B203-4DA3-A7FD-0C86A2DA6767}" dt="2024-12-09T18:23:00.150" v="227" actId="255"/>
        <pc:sldMkLst>
          <pc:docMk/>
          <pc:sldMk cId="1770488023" sldId="271"/>
        </pc:sldMkLst>
        <pc:spChg chg="mod">
          <ac:chgData name="Ryan Lalicker" userId="75d93246bf1c1036" providerId="LiveId" clId="{B752FD8C-B203-4DA3-A7FD-0C86A2DA6767}" dt="2024-12-09T18:20:59.466" v="212" actId="255"/>
          <ac:spMkLst>
            <pc:docMk/>
            <pc:sldMk cId="1770488023" sldId="271"/>
            <ac:spMk id="2" creationId="{6351FCB5-CE8B-B26B-477C-D20CF48DC85A}"/>
          </ac:spMkLst>
        </pc:spChg>
        <pc:spChg chg="mod">
          <ac:chgData name="Ryan Lalicker" userId="75d93246bf1c1036" providerId="LiveId" clId="{B752FD8C-B203-4DA3-A7FD-0C86A2DA6767}" dt="2024-12-09T18:23:00.150" v="227" actId="255"/>
          <ac:spMkLst>
            <pc:docMk/>
            <pc:sldMk cId="1770488023" sldId="271"/>
            <ac:spMk id="3" creationId="{C4082362-1B19-33E1-8119-71B3CFE93DCB}"/>
          </ac:spMkLst>
        </pc:spChg>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45AD5A4F-0EBB-E923-08B5-3E093192E6E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17372503-01B9-7685-091B-D3658688EBA3}"/>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2F046A23-AFDE-0C28-8146-9F153FC96F0E}"/>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4043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a:t>
            </a:r>
            <a:r>
              <a:rPr lang="en-US" sz="2600">
                <a:latin typeface="Work Sans"/>
                <a:ea typeface="Work Sans"/>
                <a:cs typeface="Work Sans"/>
                <a:sym typeface="Work Sans"/>
              </a:rPr>
              <a:t>and Ryan 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a:xfrm>
            <a:off x="7463482" y="1408669"/>
            <a:ext cx="7503296" cy="6973331"/>
          </a:xfrm>
        </p:spPr>
        <p:txBody>
          <a:bodyPr/>
          <a:lstStyle/>
          <a:p>
            <a:r>
              <a:rPr lang="en-US" sz="2400" b="1" i="1" dirty="0">
                <a:solidFill>
                  <a:schemeClr val="tx1"/>
                </a:solidFill>
              </a:rPr>
              <a:t>Model Fit and Variance Components: </a:t>
            </a:r>
          </a:p>
          <a:p>
            <a:pPr marL="514350" indent="-285750" algn="just">
              <a:buFont typeface="Wingdings" panose="05000000000000000000" pitchFamily="2" charset="2"/>
              <a:buChar char="§"/>
            </a:pPr>
            <a:r>
              <a:rPr lang="en-US" sz="2400" dirty="0">
                <a:solidFill>
                  <a:schemeClr val="tx1"/>
                </a:solidFill>
              </a:rPr>
              <a:t>The model successfully converged, with variance estimates for random intercepts (batches: 0.03802) and residuals (0.02064)</a:t>
            </a:r>
          </a:p>
          <a:p>
            <a:pPr marL="228600" indent="0" algn="just"/>
            <a:endParaRPr lang="en-US" sz="2400" dirty="0">
              <a:solidFill>
                <a:schemeClr val="tx1"/>
              </a:solidFill>
            </a:endParaRPr>
          </a:p>
          <a:p>
            <a:pPr marL="514350" indent="-285750" algn="just">
              <a:buFont typeface="Wingdings" panose="05000000000000000000" pitchFamily="2" charset="2"/>
              <a:buChar char="§"/>
            </a:pPr>
            <a:r>
              <a:rPr lang="en-US" sz="2400" dirty="0">
                <a:solidFill>
                  <a:schemeClr val="tx1"/>
                </a:solidFill>
              </a:rPr>
              <a:t>The AR(1) autocorrelation (-0.2140) indicates weak negative correlation between adjacent time </a:t>
            </a:r>
            <a:r>
              <a:rPr lang="en-US" sz="2400" dirty="0" err="1">
                <a:solidFill>
                  <a:schemeClr val="tx1"/>
                </a:solidFill>
              </a:rPr>
              <a:t>points.Significant</a:t>
            </a:r>
            <a:r>
              <a:rPr lang="en-US" sz="2400" dirty="0">
                <a:solidFill>
                  <a:schemeClr val="tx1"/>
                </a:solidFill>
              </a:rPr>
              <a:t> </a:t>
            </a:r>
          </a:p>
          <a:p>
            <a:endParaRPr lang="en-US" sz="2400" dirty="0">
              <a:solidFill>
                <a:schemeClr val="tx1"/>
              </a:solidFill>
            </a:endParaRPr>
          </a:p>
          <a:p>
            <a:pPr algn="just"/>
            <a:endParaRPr lang="en-US" sz="2400" dirty="0">
              <a:solidFill>
                <a:schemeClr val="tx1"/>
              </a:solidFill>
            </a:endParaRPr>
          </a:p>
          <a:p>
            <a:pPr algn="just"/>
            <a:r>
              <a:rPr lang="en-US" sz="2400" b="1" i="1" dirty="0">
                <a:solidFill>
                  <a:schemeClr val="tx1"/>
                </a:solidFill>
              </a:rPr>
              <a:t>Interaction Effects: </a:t>
            </a:r>
          </a:p>
          <a:p>
            <a:pPr marL="514350" indent="-285750">
              <a:buFont typeface="Wingdings" panose="05000000000000000000" pitchFamily="2" charset="2"/>
              <a:buChar char="§"/>
            </a:pPr>
            <a:r>
              <a:rPr lang="en-US" sz="2400" dirty="0">
                <a:solidFill>
                  <a:schemeClr val="tx1"/>
                </a:solidFill>
              </a:rPr>
              <a:t>Highly significant interactions for all two-way interactions (𝑝&lt;0.0001) while the three-way interaction (𝑝=0.6970p=0.6970) is not significant.</a:t>
            </a:r>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r>
              <a:rPr lang="en-US" sz="4600" dirty="0">
                <a:solidFill>
                  <a:schemeClr val="accent6"/>
                </a:solidFill>
              </a:rPr>
              <a:t>Model Results</a:t>
            </a:r>
          </a:p>
        </p:txBody>
      </p:sp>
      <p:pic>
        <p:nvPicPr>
          <p:cNvPr id="5" name="Picture 4" descr="A screenshot of a computer&#10;&#10;Description automatically generated">
            <a:extLst>
              <a:ext uri="{FF2B5EF4-FFF2-40B4-BE49-F238E27FC236}">
                <a16:creationId xmlns:a16="http://schemas.microsoft.com/office/drawing/2014/main" id="{443FBF0E-950B-1BC0-833C-2D7129A1B2DB}"/>
              </a:ext>
            </a:extLst>
          </p:cNvPr>
          <p:cNvPicPr>
            <a:picLocks noChangeAspect="1"/>
          </p:cNvPicPr>
          <p:nvPr/>
        </p:nvPicPr>
        <p:blipFill>
          <a:blip r:embed="rId2"/>
          <a:stretch>
            <a:fillRect/>
          </a:stretch>
        </p:blipFill>
        <p:spPr>
          <a:xfrm>
            <a:off x="2184400" y="852169"/>
            <a:ext cx="5279082" cy="8156040"/>
          </a:xfrm>
          <a:prstGeom prst="rect">
            <a:avLst/>
          </a:prstGeom>
        </p:spPr>
      </p:pic>
    </p:spTree>
    <p:extLst>
      <p:ext uri="{BB962C8B-B14F-4D97-AF65-F5344CB8AC3E}">
        <p14:creationId xmlns:p14="http://schemas.microsoft.com/office/powerpoint/2010/main" val="401242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22B8-5FEA-E95D-55DA-3B51ED50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7BFD8-57E2-5C98-F694-66A73CDB7C8B}"/>
              </a:ext>
            </a:extLst>
          </p:cNvPr>
          <p:cNvSpPr>
            <a:spLocks noGrp="1"/>
          </p:cNvSpPr>
          <p:nvPr>
            <p:ph type="body" idx="1"/>
          </p:nvPr>
        </p:nvSpPr>
        <p:spPr>
          <a:xfrm>
            <a:off x="9601199" y="1447800"/>
            <a:ext cx="6030097" cy="6855941"/>
          </a:xfrm>
        </p:spPr>
        <p:txBody>
          <a:bodyPr/>
          <a:lstStyle/>
          <a:p>
            <a:r>
              <a:rPr lang="en-US" sz="2400" b="1" i="1" dirty="0" err="1">
                <a:solidFill>
                  <a:schemeClr val="tx1"/>
                </a:solidFill>
              </a:rPr>
              <a:t>LSMeans</a:t>
            </a:r>
            <a:r>
              <a:rPr lang="en-US" sz="2400" b="1" i="1" dirty="0">
                <a:solidFill>
                  <a:schemeClr val="tx1"/>
                </a:solidFill>
              </a:rPr>
              <a:t> Overview: </a:t>
            </a:r>
          </a:p>
          <a:p>
            <a:pPr marL="571500" indent="-342900">
              <a:buFont typeface="Wingdings" panose="05000000000000000000" pitchFamily="2" charset="2"/>
              <a:buChar char="§"/>
            </a:pPr>
            <a:r>
              <a:rPr lang="en-US" sz="2400" dirty="0">
                <a:solidFill>
                  <a:schemeClr val="tx1"/>
                </a:solidFill>
              </a:rPr>
              <a:t>The table shows the estimated response for combinations of Inoculation Method, Thickness, and Week, with all combinations being highly significant (𝑝&lt;0.0001) and confidence intervals confirming reliability</a:t>
            </a:r>
          </a:p>
          <a:p>
            <a:endParaRPr lang="en-US" sz="2400" dirty="0">
              <a:solidFill>
                <a:schemeClr val="tx1"/>
              </a:solidFill>
            </a:endParaRPr>
          </a:p>
          <a:p>
            <a:r>
              <a:rPr lang="en-US" sz="2400" b="1" i="1" dirty="0">
                <a:solidFill>
                  <a:schemeClr val="tx1"/>
                </a:solidFill>
              </a:rPr>
              <a:t>Trends: </a:t>
            </a:r>
          </a:p>
          <a:p>
            <a:pPr marL="571500" indent="-342900">
              <a:buFont typeface="Wingdings" panose="05000000000000000000" pitchFamily="2" charset="2"/>
              <a:buChar char="§"/>
            </a:pPr>
            <a:r>
              <a:rPr lang="en-US" sz="2400" dirty="0">
                <a:solidFill>
                  <a:schemeClr val="tx1"/>
                </a:solidFill>
              </a:rPr>
              <a:t>For 1/4-inch thickness, both Dry and Wet methods show increases over time, with Dry typically having higher responses. For 1/8-inch thickness, the differences between Dry and Wet are smaller but still notable.</a:t>
            </a:r>
          </a:p>
        </p:txBody>
      </p:sp>
      <p:sp>
        <p:nvSpPr>
          <p:cNvPr id="3" name="Title 2">
            <a:extLst>
              <a:ext uri="{FF2B5EF4-FFF2-40B4-BE49-F238E27FC236}">
                <a16:creationId xmlns:a16="http://schemas.microsoft.com/office/drawing/2014/main" id="{59BA8AF2-1C9D-D11C-E185-D1B6690C292F}"/>
              </a:ext>
            </a:extLst>
          </p:cNvPr>
          <p:cNvSpPr>
            <a:spLocks noGrp="1"/>
          </p:cNvSpPr>
          <p:nvPr>
            <p:ph type="title"/>
          </p:nvPr>
        </p:nvSpPr>
        <p:spPr/>
        <p:txBody>
          <a:bodyPr/>
          <a:lstStyle/>
          <a:p>
            <a:r>
              <a:rPr lang="en-US" sz="4600" dirty="0">
                <a:solidFill>
                  <a:schemeClr val="accent6"/>
                </a:solidFill>
              </a:rPr>
              <a:t>Model Results</a:t>
            </a:r>
          </a:p>
        </p:txBody>
      </p:sp>
      <p:pic>
        <p:nvPicPr>
          <p:cNvPr id="8" name="Picture 7" descr="A table of numbers and a number of squares&#10;&#10;Description automatically generated with medium confidence">
            <a:extLst>
              <a:ext uri="{FF2B5EF4-FFF2-40B4-BE49-F238E27FC236}">
                <a16:creationId xmlns:a16="http://schemas.microsoft.com/office/drawing/2014/main" id="{5143AA05-2688-272E-3F19-45AF1D9EFFBF}"/>
              </a:ext>
            </a:extLst>
          </p:cNvPr>
          <p:cNvPicPr>
            <a:picLocks noChangeAspect="1"/>
          </p:cNvPicPr>
          <p:nvPr/>
        </p:nvPicPr>
        <p:blipFill>
          <a:blip r:embed="rId2"/>
          <a:stretch>
            <a:fillRect/>
          </a:stretch>
        </p:blipFill>
        <p:spPr>
          <a:xfrm>
            <a:off x="2078763" y="1674586"/>
            <a:ext cx="7375236" cy="5794828"/>
          </a:xfrm>
          <a:prstGeom prst="rect">
            <a:avLst/>
          </a:prstGeom>
        </p:spPr>
      </p:pic>
    </p:spTree>
    <p:extLst>
      <p:ext uri="{BB962C8B-B14F-4D97-AF65-F5344CB8AC3E}">
        <p14:creationId xmlns:p14="http://schemas.microsoft.com/office/powerpoint/2010/main" val="2653022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10194324" y="1180791"/>
            <a:ext cx="5055128" cy="7283141"/>
          </a:xfrm>
        </p:spPr>
        <p:txBody>
          <a:bodyPr/>
          <a:lstStyle/>
          <a:p>
            <a:pPr marL="571500" indent="-342900">
              <a:buFont typeface="Wingdings" panose="05000000000000000000" pitchFamily="2" charset="2"/>
              <a:buChar char="§"/>
            </a:pPr>
            <a:r>
              <a:rPr lang="en-US" sz="2400" dirty="0">
                <a:solidFill>
                  <a:schemeClr val="tx1"/>
                </a:solidFill>
              </a:rPr>
              <a:t>Both inoculation method (Dry or Wet) and thickness (1/4-inch or 1/8-inch) significantly affect the outcome, with 1/8-inch consistently leading to higher responses than 1/4-inch (𝑝&lt;0.0001).</a:t>
            </a:r>
          </a:p>
          <a:p>
            <a:pPr marL="571500" indent="-342900">
              <a:buFont typeface="Wingdings" panose="05000000000000000000" pitchFamily="2" charset="2"/>
              <a:buChar char="§"/>
            </a:pPr>
            <a:endParaRPr lang="en-US" sz="2400" dirty="0">
              <a:solidFill>
                <a:schemeClr val="tx1"/>
              </a:solidFill>
            </a:endParaRPr>
          </a:p>
          <a:p>
            <a:pPr marL="571500" indent="-342900">
              <a:buFont typeface="Wingdings" panose="05000000000000000000" pitchFamily="2" charset="2"/>
              <a:buChar char="§"/>
            </a:pPr>
            <a:r>
              <a:rPr lang="en-US" sz="2400" dirty="0">
                <a:solidFill>
                  <a:schemeClr val="tx1"/>
                </a:solidFill>
              </a:rPr>
              <a:t>Significant differences are observed between Dry and Wet methods, with Wet generally performing better at 1/4-inch thickness and more noticeable differences at 1/8-inch thickness.</a:t>
            </a:r>
          </a:p>
          <a:p>
            <a:pPr algn="just"/>
            <a:endParaRPr lang="en-US" sz="2000" dirty="0">
              <a:solidFill>
                <a:schemeClr val="tx1"/>
              </a:solidFill>
            </a:endParaRP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Method*Thickness</a:t>
            </a:r>
          </a:p>
        </p:txBody>
      </p:sp>
      <p:pic>
        <p:nvPicPr>
          <p:cNvPr id="5" name="Picture 4">
            <a:extLst>
              <a:ext uri="{FF2B5EF4-FFF2-40B4-BE49-F238E27FC236}">
                <a16:creationId xmlns:a16="http://schemas.microsoft.com/office/drawing/2014/main" id="{859CC590-3D21-4ADB-9680-BFA740414575}"/>
              </a:ext>
            </a:extLst>
          </p:cNvPr>
          <p:cNvPicPr>
            <a:picLocks noChangeAspect="1"/>
          </p:cNvPicPr>
          <p:nvPr/>
        </p:nvPicPr>
        <p:blipFill>
          <a:blip r:embed="rId2"/>
          <a:stretch>
            <a:fillRect/>
          </a:stretch>
        </p:blipFill>
        <p:spPr>
          <a:xfrm>
            <a:off x="2095500" y="1008688"/>
            <a:ext cx="8743950" cy="7283142"/>
          </a:xfrm>
          <a:prstGeom prst="rect">
            <a:avLst/>
          </a:prstGeom>
        </p:spPr>
      </p:pic>
    </p:spTree>
    <p:extLst>
      <p:ext uri="{BB962C8B-B14F-4D97-AF65-F5344CB8AC3E}">
        <p14:creationId xmlns:p14="http://schemas.microsoft.com/office/powerpoint/2010/main" val="103296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xfrm>
            <a:off x="9747936" y="1447801"/>
            <a:ext cx="5714314" cy="6858000"/>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
            </a:pPr>
            <a:r>
              <a:rPr lang="en-US" sz="2400" dirty="0">
                <a:solidFill>
                  <a:schemeClr val="tx1"/>
                </a:solidFill>
              </a:rPr>
              <a:t>The histogram and Q-Q plot indicate that residuals are approximately normal, supporting the normality assumption</a:t>
            </a:r>
          </a:p>
          <a:p>
            <a:pPr marL="342900" lvl="0" indent="-342900">
              <a:buFont typeface="Wingdings" panose="05000000000000000000" pitchFamily="2" charset="2"/>
              <a:buChar char="§"/>
            </a:pPr>
            <a:endParaRPr lang="en-US" sz="2400" dirty="0">
              <a:solidFill>
                <a:schemeClr val="tx1"/>
              </a:solidFill>
            </a:endParaRPr>
          </a:p>
          <a:p>
            <a:pPr marL="342900" lvl="0" indent="-342900">
              <a:buFont typeface="Wingdings" panose="05000000000000000000" pitchFamily="2" charset="2"/>
              <a:buChar char="§"/>
            </a:pPr>
            <a:r>
              <a:rPr lang="en-US" sz="2400" dirty="0">
                <a:solidFill>
                  <a:schemeClr val="tx1"/>
                </a:solidFill>
              </a:rPr>
              <a:t>The residual plot shows no clear pattern, suggesting that the assumption of constant variance (homoscedasticity) holds</a:t>
            </a:r>
          </a:p>
          <a:p>
            <a:pPr marL="342900" lvl="0" indent="-342900">
              <a:buFont typeface="Wingdings" panose="05000000000000000000" pitchFamily="2" charset="2"/>
              <a:buChar char="§"/>
            </a:pPr>
            <a:endParaRPr lang="en-US" sz="2400" dirty="0">
              <a:solidFill>
                <a:schemeClr val="tx1"/>
              </a:solidFill>
            </a:endParaRPr>
          </a:p>
          <a:p>
            <a:pPr marL="342900" indent="-342900">
              <a:buFont typeface="Wingdings" panose="05000000000000000000" pitchFamily="2" charset="2"/>
              <a:buChar char="§"/>
            </a:pPr>
            <a:r>
              <a:rPr lang="en-US" sz="2400" dirty="0">
                <a:solidFill>
                  <a:schemeClr val="tx1"/>
                </a:solidFill>
              </a:rPr>
              <a:t>The boxplot shows one potential outlier, but it does not significantly impact normality</a:t>
            </a:r>
          </a:p>
          <a:p>
            <a:pPr marL="0" lvl="0" indent="0"/>
            <a:endParaRPr lang="en-US" sz="2400" dirty="0">
              <a:solidFill>
                <a:schemeClr val="tx1"/>
              </a:solidFill>
            </a:endParaRPr>
          </a:p>
          <a:p>
            <a:pPr marL="0" lvl="0" indent="0"/>
            <a:endParaRPr lang="en-US" sz="2400" dirty="0">
              <a:solidFill>
                <a:schemeClr val="tx1"/>
              </a:solidFill>
            </a:endParaRPr>
          </a:p>
          <a:p>
            <a:pPr marL="0" lvl="0" indent="0"/>
            <a:r>
              <a:rPr lang="en-US" sz="2400" dirty="0">
                <a:solidFill>
                  <a:schemeClr val="tx1"/>
                </a:solidFill>
              </a:rPr>
              <a:t>Overall, residual diagnostics confirm that key assumptions of the model are satisfied.</a:t>
            </a:r>
            <a:endParaRPr sz="24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r>
              <a:rPr lang="en-US" sz="4600" dirty="0">
                <a:solidFill>
                  <a:schemeClr val="accent6"/>
                </a:solidFill>
              </a:rPr>
              <a:t>Model Result- Assumption Checking</a:t>
            </a:r>
          </a:p>
        </p:txBody>
      </p:sp>
      <p:pic>
        <p:nvPicPr>
          <p:cNvPr id="9" name="Picture 8" descr="A screenshot of a graph&#10;&#10;Description automatically generated">
            <a:extLst>
              <a:ext uri="{FF2B5EF4-FFF2-40B4-BE49-F238E27FC236}">
                <a16:creationId xmlns:a16="http://schemas.microsoft.com/office/drawing/2014/main" id="{EB928C12-3A1F-CEE6-D0C2-D9374B2887DE}"/>
              </a:ext>
            </a:extLst>
          </p:cNvPr>
          <p:cNvPicPr>
            <a:picLocks noChangeAspect="1"/>
          </p:cNvPicPr>
          <p:nvPr/>
        </p:nvPicPr>
        <p:blipFill>
          <a:blip r:embed="rId3"/>
          <a:stretch>
            <a:fillRect/>
          </a:stretch>
        </p:blipFill>
        <p:spPr>
          <a:xfrm>
            <a:off x="2184400" y="1447801"/>
            <a:ext cx="7563536" cy="6858000"/>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54E7D803-062B-9A7A-E635-03C0721DF324}"/>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6465F196-1CA0-17BD-4397-0A9770CCF3AA}"/>
              </a:ext>
            </a:extLst>
          </p:cNvPr>
          <p:cNvSpPr txBox="1">
            <a:spLocks noGrp="1"/>
          </p:cNvSpPr>
          <p:nvPr>
            <p:ph type="body" idx="1"/>
          </p:nvPr>
        </p:nvSpPr>
        <p:spPr>
          <a:xfrm>
            <a:off x="9747936" y="2495549"/>
            <a:ext cx="5714314" cy="5886451"/>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
            </a:pPr>
            <a:r>
              <a:rPr lang="en-US" sz="2800" dirty="0">
                <a:solidFill>
                  <a:schemeClr val="tx1"/>
                </a:solidFill>
              </a:rPr>
              <a:t>Significant differences in inoculation method</a:t>
            </a:r>
          </a:p>
          <a:p>
            <a:pPr marL="0" lvl="0" indent="0"/>
            <a:endParaRPr lang="en-US" sz="2800" dirty="0">
              <a:solidFill>
                <a:schemeClr val="tx1"/>
              </a:solidFill>
            </a:endParaRPr>
          </a:p>
          <a:p>
            <a:pPr marL="342900" lvl="0" indent="-342900">
              <a:buFont typeface="Wingdings" panose="05000000000000000000" pitchFamily="2" charset="2"/>
              <a:buChar char="§"/>
            </a:pPr>
            <a:r>
              <a:rPr lang="en-US" sz="2800" dirty="0">
                <a:solidFill>
                  <a:schemeClr val="tx1"/>
                </a:solidFill>
              </a:rPr>
              <a:t>Highly significant difference in thickness</a:t>
            </a:r>
          </a:p>
          <a:p>
            <a:pPr marL="0" lvl="0" indent="0"/>
            <a:endParaRPr lang="en-US" sz="2800" dirty="0">
              <a:solidFill>
                <a:schemeClr val="tx1"/>
              </a:solidFill>
            </a:endParaRPr>
          </a:p>
          <a:p>
            <a:pPr marL="342900" lvl="0" indent="-342900">
              <a:buFont typeface="Wingdings" panose="05000000000000000000" pitchFamily="2" charset="2"/>
              <a:buChar char="§"/>
            </a:pPr>
            <a:r>
              <a:rPr lang="en-US" sz="2800" dirty="0">
                <a:solidFill>
                  <a:schemeClr val="tx1"/>
                </a:solidFill>
              </a:rPr>
              <a:t>All orthogonal contrasts are significant</a:t>
            </a:r>
          </a:p>
          <a:p>
            <a:pPr marL="342900" lvl="0" indent="-342900">
              <a:buFont typeface="Wingdings" panose="05000000000000000000" pitchFamily="2" charset="2"/>
              <a:buChar char="§"/>
            </a:pPr>
            <a:endParaRPr lang="en-US" sz="2400" dirty="0">
              <a:solidFill>
                <a:schemeClr val="tx1"/>
              </a:solidFill>
            </a:endParaRPr>
          </a:p>
          <a:p>
            <a:pPr marL="0" lvl="0" indent="0"/>
            <a:endParaRPr sz="2400" dirty="0">
              <a:solidFill>
                <a:schemeClr val="tx1"/>
              </a:solidFill>
            </a:endParaRPr>
          </a:p>
        </p:txBody>
      </p:sp>
      <p:sp>
        <p:nvSpPr>
          <p:cNvPr id="5" name="Title 4">
            <a:extLst>
              <a:ext uri="{FF2B5EF4-FFF2-40B4-BE49-F238E27FC236}">
                <a16:creationId xmlns:a16="http://schemas.microsoft.com/office/drawing/2014/main" id="{315C49D4-E80C-A81B-D590-4CE07DFFE632}"/>
              </a:ext>
            </a:extLst>
          </p:cNvPr>
          <p:cNvSpPr>
            <a:spLocks noGrp="1"/>
          </p:cNvSpPr>
          <p:nvPr>
            <p:ph type="title"/>
          </p:nvPr>
        </p:nvSpPr>
        <p:spPr/>
        <p:txBody>
          <a:bodyPr/>
          <a:lstStyle/>
          <a:p>
            <a:r>
              <a:rPr lang="en-US" sz="4600" dirty="0">
                <a:solidFill>
                  <a:schemeClr val="accent6"/>
                </a:solidFill>
              </a:rPr>
              <a:t>Model Result - Contrasts</a:t>
            </a:r>
          </a:p>
        </p:txBody>
      </p:sp>
      <p:pic>
        <p:nvPicPr>
          <p:cNvPr id="3" name="Picture 2" descr="A screenshot of a table&#10;&#10;Description automatically generated">
            <a:extLst>
              <a:ext uri="{FF2B5EF4-FFF2-40B4-BE49-F238E27FC236}">
                <a16:creationId xmlns:a16="http://schemas.microsoft.com/office/drawing/2014/main" id="{0DC2DE17-3207-4682-8629-89E767769BA8}"/>
              </a:ext>
            </a:extLst>
          </p:cNvPr>
          <p:cNvPicPr>
            <a:picLocks noChangeAspect="1"/>
          </p:cNvPicPr>
          <p:nvPr/>
        </p:nvPicPr>
        <p:blipFill>
          <a:blip r:embed="rId3"/>
          <a:stretch>
            <a:fillRect/>
          </a:stretch>
        </p:blipFill>
        <p:spPr>
          <a:xfrm>
            <a:off x="2184400" y="2705100"/>
            <a:ext cx="7302500" cy="3333750"/>
          </a:xfrm>
          <a:prstGeom prst="rect">
            <a:avLst/>
          </a:prstGeom>
        </p:spPr>
      </p:pic>
    </p:spTree>
    <p:extLst>
      <p:ext uri="{BB962C8B-B14F-4D97-AF65-F5344CB8AC3E}">
        <p14:creationId xmlns:p14="http://schemas.microsoft.com/office/powerpoint/2010/main" val="576771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1FCB5-CE8B-B26B-477C-D20CF48DC85A}"/>
              </a:ext>
            </a:extLst>
          </p:cNvPr>
          <p:cNvSpPr>
            <a:spLocks noGrp="1"/>
          </p:cNvSpPr>
          <p:nvPr>
            <p:ph type="body" idx="1"/>
          </p:nvPr>
        </p:nvSpPr>
        <p:spPr/>
        <p:txBody>
          <a:bodyPr/>
          <a:lstStyle/>
          <a:p>
            <a:r>
              <a:rPr lang="en-US" sz="2200" dirty="0" err="1">
                <a:solidFill>
                  <a:schemeClr val="tx1"/>
                </a:solidFill>
              </a:rPr>
              <a:t>Bobbit</a:t>
            </a:r>
            <a:r>
              <a:rPr lang="en-US" sz="2200" dirty="0">
                <a:solidFill>
                  <a:schemeClr val="tx1"/>
                </a:solidFill>
              </a:rPr>
              <a:t>, Zach. 2021. “How to Interpret Negative AIC Values.” </a:t>
            </a:r>
            <a:r>
              <a:rPr lang="en-US" sz="2200" dirty="0" err="1">
                <a:solidFill>
                  <a:schemeClr val="tx1"/>
                </a:solidFill>
              </a:rPr>
              <a:t>Statology</a:t>
            </a:r>
            <a:r>
              <a:rPr lang="en-US" sz="2200" dirty="0">
                <a:solidFill>
                  <a:schemeClr val="tx1"/>
                </a:solidFill>
              </a:rPr>
              <a:t>. 2021.https://www.statology.org/negative-aic/.</a:t>
            </a:r>
          </a:p>
          <a:p>
            <a:endParaRPr lang="en-US" sz="2200" dirty="0">
              <a:solidFill>
                <a:schemeClr val="tx1"/>
              </a:solidFill>
            </a:endParaRPr>
          </a:p>
          <a:p>
            <a:r>
              <a:rPr lang="en-US" sz="2200" dirty="0">
                <a:solidFill>
                  <a:schemeClr val="tx1"/>
                </a:solidFill>
              </a:rPr>
              <a:t>Brown, Jessica, Taylor Bannon, Arie </a:t>
            </a:r>
            <a:r>
              <a:rPr lang="en-US" sz="2200" dirty="0" err="1">
                <a:solidFill>
                  <a:schemeClr val="tx1"/>
                </a:solidFill>
              </a:rPr>
              <a:t>Havelaar</a:t>
            </a:r>
            <a:r>
              <a:rPr lang="en-US" sz="2200" dirty="0">
                <a:solidFill>
                  <a:schemeClr val="tx1"/>
                </a:solidFill>
              </a:rPr>
              <a:t>, Chad Carr, Barbara B. </a:t>
            </a:r>
            <a:r>
              <a:rPr lang="en-US" sz="2200" dirty="0" err="1">
                <a:solidFill>
                  <a:schemeClr val="tx1"/>
                </a:solidFill>
              </a:rPr>
              <a:t>Kowalcyk</a:t>
            </a:r>
            <a:r>
              <a:rPr lang="en-US" sz="2200" dirty="0">
                <a:solidFill>
                  <a:schemeClr val="tx1"/>
                </a:solidFill>
              </a:rPr>
              <a:t>, and </a:t>
            </a:r>
            <a:r>
              <a:rPr lang="en-US" sz="2200" dirty="0" err="1">
                <a:solidFill>
                  <a:schemeClr val="tx1"/>
                </a:solidFill>
              </a:rPr>
              <a:t>JasonM</a:t>
            </a:r>
            <a:r>
              <a:rPr lang="en-US" sz="2200" dirty="0">
                <a:solidFill>
                  <a:schemeClr val="tx1"/>
                </a:solidFill>
              </a:rPr>
              <a:t>. Scheffler. 2024. “Inactivation of Salmonella Enterica, Escherichia Coli O157:H7, </a:t>
            </a:r>
            <a:r>
              <a:rPr lang="en-US" sz="2200" dirty="0" err="1">
                <a:solidFill>
                  <a:schemeClr val="tx1"/>
                </a:solidFill>
              </a:rPr>
              <a:t>andCampylobacter</a:t>
            </a:r>
            <a:r>
              <a:rPr lang="en-US" sz="2200" dirty="0">
                <a:solidFill>
                  <a:schemeClr val="tx1"/>
                </a:solidFill>
              </a:rPr>
              <a:t> </a:t>
            </a:r>
            <a:r>
              <a:rPr lang="en-US" sz="2200" dirty="0" err="1">
                <a:solidFill>
                  <a:schemeClr val="tx1"/>
                </a:solidFill>
              </a:rPr>
              <a:t>Jejuni</a:t>
            </a:r>
            <a:r>
              <a:rPr lang="en-US" sz="2200" dirty="0">
                <a:solidFill>
                  <a:schemeClr val="tx1"/>
                </a:solidFill>
              </a:rPr>
              <a:t> in a Restructured Beef Jerky Developed for Production in </a:t>
            </a:r>
            <a:r>
              <a:rPr lang="en-US" sz="2200" dirty="0" err="1">
                <a:solidFill>
                  <a:schemeClr val="tx1"/>
                </a:solidFill>
              </a:rPr>
              <a:t>Ethiopia.”Meat</a:t>
            </a:r>
            <a:r>
              <a:rPr lang="en-US" sz="2200" dirty="0">
                <a:solidFill>
                  <a:schemeClr val="tx1"/>
                </a:solidFill>
              </a:rPr>
              <a:t> and Muscle Biology8 (April): 1–12.https://doi.org/10.22175/mmb.16091.</a:t>
            </a:r>
          </a:p>
          <a:p>
            <a:endParaRPr lang="en-US" sz="2200" dirty="0">
              <a:solidFill>
                <a:schemeClr val="tx1"/>
              </a:solidFill>
            </a:endParaRPr>
          </a:p>
          <a:p>
            <a:r>
              <a:rPr lang="en-US" sz="2200" dirty="0">
                <a:solidFill>
                  <a:schemeClr val="tx1"/>
                </a:solidFill>
              </a:rPr>
              <a:t>Lipka, Alex, and Benjamin Tyner. 2004. “Repeated Measures Covariance Structure.” Sta-</a:t>
            </a:r>
            <a:r>
              <a:rPr lang="en-US" sz="2200" dirty="0" err="1">
                <a:solidFill>
                  <a:schemeClr val="tx1"/>
                </a:solidFill>
              </a:rPr>
              <a:t>tistical</a:t>
            </a:r>
            <a:r>
              <a:rPr lang="en-US" sz="2200" dirty="0">
                <a:solidFill>
                  <a:schemeClr val="tx1"/>
                </a:solidFill>
              </a:rPr>
              <a:t> Consulting Service - Purdue University. 2004.https://www.stat.purdue.edu/scs/help/method/Repeated%20measures%20analysis.pdf.</a:t>
            </a:r>
          </a:p>
          <a:p>
            <a:endParaRPr lang="en-US" sz="2200" dirty="0">
              <a:solidFill>
                <a:schemeClr val="tx1"/>
              </a:solidFill>
            </a:endParaRPr>
          </a:p>
          <a:p>
            <a:r>
              <a:rPr lang="en-US" sz="2200" dirty="0">
                <a:solidFill>
                  <a:schemeClr val="tx1"/>
                </a:solidFill>
              </a:rPr>
              <a:t>USDA. n.d.  “Appendix e: Selecting an Appropriate Covariance Structure,” n.d., E.1–8.https://www.ars.usda.gov/ARSUserFiles/80000000/StatisticsGroupWebinars/Appendix%20E%20-%20Selecting%20a%20Covariance%20Structure.pdf.11</a:t>
            </a:r>
          </a:p>
          <a:p>
            <a:endParaRPr lang="en-US" sz="1200" dirty="0"/>
          </a:p>
        </p:txBody>
      </p:sp>
      <p:sp>
        <p:nvSpPr>
          <p:cNvPr id="3" name="Title 2">
            <a:extLst>
              <a:ext uri="{FF2B5EF4-FFF2-40B4-BE49-F238E27FC236}">
                <a16:creationId xmlns:a16="http://schemas.microsoft.com/office/drawing/2014/main" id="{C4082362-1B19-33E1-8119-71B3CFE93DCB}"/>
              </a:ext>
            </a:extLst>
          </p:cNvPr>
          <p:cNvSpPr>
            <a:spLocks noGrp="1"/>
          </p:cNvSpPr>
          <p:nvPr>
            <p:ph type="title"/>
          </p:nvPr>
        </p:nvSpPr>
        <p:spPr/>
        <p:txBody>
          <a:bodyPr/>
          <a:lstStyle/>
          <a:p>
            <a:r>
              <a:rPr lang="en-US" sz="4600" dirty="0">
                <a:solidFill>
                  <a:schemeClr val="accent6"/>
                </a:solidFill>
              </a:rPr>
              <a:t>Citations</a:t>
            </a:r>
          </a:p>
        </p:txBody>
      </p:sp>
    </p:spTree>
    <p:extLst>
      <p:ext uri="{BB962C8B-B14F-4D97-AF65-F5344CB8AC3E}">
        <p14:creationId xmlns:p14="http://schemas.microsoft.com/office/powerpoint/2010/main" val="1770488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000" dirty="0">
                <a:solidFill>
                  <a:schemeClr val="tx1"/>
                </a:solidFill>
              </a:rPr>
              <a:t>The consumption of beef jerky has been linked to several illnesses and hospitalizations, most of which involving E. Coli or Salmonella. This has lead to several recalls of beef jerky which have been linked to these bacteria. </a:t>
            </a:r>
            <a:endParaRPr sz="3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r>
              <a:rPr lang="en-US" sz="3000" dirty="0">
                <a:solidFill>
                  <a:schemeClr val="tx1"/>
                </a:solidFill>
              </a:rPr>
              <a:t>A study evaluated the effect of two different inoculation methods on Salmonella populations in beef jerky of different thicknesses. The variables involved were: </a:t>
            </a:r>
            <a:endParaRPr sz="3000" dirty="0">
              <a:solidFill>
                <a:schemeClr val="tx1"/>
              </a:solidFill>
            </a:endParaRPr>
          </a:p>
          <a:p>
            <a:pPr lvl="0" indent="-419100">
              <a:buClr>
                <a:srgbClr val="D00000"/>
              </a:buClr>
              <a:buSzPts val="3000"/>
              <a:buChar char="●"/>
            </a:pPr>
            <a:r>
              <a:rPr lang="en-US" sz="3000" dirty="0">
                <a:solidFill>
                  <a:schemeClr val="tx1"/>
                </a:solidFill>
              </a:rPr>
              <a:t>Salmonella counts </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Inoculation methods (dry and wet)</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Thickness (¼ inch and ⅛ inch)</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Time (weeks 1-5)</a:t>
            </a:r>
            <a:endParaRPr sz="30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two main factors: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Repeated measures taken over equal time intervals during Weeks 1-5</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rgbClr val="D00000"/>
                </a:solidFill>
              </a:rPr>
              <a:t>Design</a:t>
            </a:r>
            <a:endParaRPr sz="4600" cap="none" dirty="0">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sz="4600"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421318" y="1447800"/>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43451" y="1389434"/>
            <a:ext cx="12713422" cy="3057875"/>
          </a:xfrm>
          <a:prstGeom prst="rect">
            <a:avLst/>
          </a:prstGeom>
          <a:noFill/>
          <a:ln>
            <a:noFill/>
          </a:ln>
        </p:spPr>
        <p:txBody>
          <a:bodyPr spcFirstLastPara="1" wrap="square" lIns="91425" tIns="45700" rIns="91425" bIns="45700" numCol="2" anchor="t" anchorCtr="0">
            <a:noAutofit/>
          </a:bodyPr>
          <a:lstStyle/>
          <a:p>
            <a:pPr marL="0" lvl="0" indent="0" algn="l" rtl="0">
              <a:spcBef>
                <a:spcPts val="0"/>
              </a:spcBef>
              <a:spcAft>
                <a:spcPts val="0"/>
              </a:spcAft>
              <a:buNone/>
            </a:pPr>
            <a:r>
              <a:rPr lang="en-US" sz="2500" dirty="0">
                <a:solidFill>
                  <a:schemeClr val="tx1"/>
                </a:solidFill>
              </a:rPr>
              <a:t>Orthogonal contrasts between variables: </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inoculation methods (dry and wet)</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thickness (¼ and ⅛ inch)</a:t>
            </a:r>
            <a:endParaRPr sz="2500" dirty="0">
              <a:solidFill>
                <a:schemeClr val="tx1"/>
              </a:solidFill>
            </a:endParaRPr>
          </a:p>
          <a:p>
            <a:pPr marL="0" lvl="0" indent="0" algn="l" rtl="0">
              <a:spcBef>
                <a:spcPts val="0"/>
              </a:spcBef>
              <a:spcAft>
                <a:spcPts val="0"/>
              </a:spcAft>
              <a:buNone/>
            </a:pPr>
            <a:endParaRPr lang="en-US"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Generated dataset between five batches, identical response variables across batches. The dataset was then evaluated to determine the power.</a:t>
            </a:r>
            <a:endParaRPr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Many terms show &gt;80% power, and fixed effects were strong enough to then proceed</a:t>
            </a:r>
            <a:endParaRPr sz="2500" dirty="0">
              <a:solidFill>
                <a:schemeClr val="tx1"/>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Power Analysis</a:t>
            </a:r>
            <a:endParaRPr sz="4600" cap="none" dirty="0">
              <a:solidFill>
                <a:schemeClr val="accent6"/>
              </a:solidFill>
            </a:endParaRPr>
          </a:p>
        </p:txBody>
      </p:sp>
      <p:pic>
        <p:nvPicPr>
          <p:cNvPr id="3" name="Picture 2" descr="A screenshot of a computer&#10;&#10;Description automatically generated">
            <a:extLst>
              <a:ext uri="{FF2B5EF4-FFF2-40B4-BE49-F238E27FC236}">
                <a16:creationId xmlns:a16="http://schemas.microsoft.com/office/drawing/2014/main" id="{6F2ACD0D-775C-EA46-63B7-2A3D290AB3E3}"/>
              </a:ext>
            </a:extLst>
          </p:cNvPr>
          <p:cNvPicPr>
            <a:picLocks noChangeAspect="1"/>
          </p:cNvPicPr>
          <p:nvPr/>
        </p:nvPicPr>
        <p:blipFill>
          <a:blip r:embed="rId3"/>
          <a:stretch>
            <a:fillRect/>
          </a:stretch>
        </p:blipFill>
        <p:spPr>
          <a:xfrm>
            <a:off x="3231461" y="4572000"/>
            <a:ext cx="9869277" cy="3867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38100" lvl="0" indent="0" rtl="0">
              <a:spcBef>
                <a:spcPts val="0"/>
              </a:spcBef>
              <a:spcAft>
                <a:spcPts val="0"/>
              </a:spcAft>
              <a:buClr>
                <a:srgbClr val="D00000"/>
              </a:buClr>
              <a:buSzPts val="3000"/>
            </a:pPr>
            <a:r>
              <a:rPr lang="en-US" sz="3000" dirty="0">
                <a:solidFill>
                  <a:schemeClr val="tx1"/>
                </a:solidFill>
              </a:rPr>
              <a:t>Plots to show distribution of response variable: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Distribution of Response</a:t>
            </a:r>
            <a:endParaRPr sz="5000" cap="none" dirty="0">
              <a:solidFill>
                <a:schemeClr val="accent6"/>
              </a:solidFill>
            </a:endParaRPr>
          </a:p>
        </p:txBody>
      </p:sp>
      <p:pic>
        <p:nvPicPr>
          <p:cNvPr id="79" name="Google Shape;79;p14"/>
          <p:cNvPicPr preferRelativeResize="0"/>
          <p:nvPr/>
        </p:nvPicPr>
        <p:blipFill>
          <a:blip r:embed="rId3">
            <a:alphaModFix/>
          </a:blip>
          <a:stretch>
            <a:fillRect/>
          </a:stretch>
        </p:blipFill>
        <p:spPr>
          <a:xfrm>
            <a:off x="4201300" y="1964938"/>
            <a:ext cx="9486900" cy="3752850"/>
          </a:xfrm>
          <a:prstGeom prst="rect">
            <a:avLst/>
          </a:prstGeom>
          <a:noFill/>
          <a:ln w="28575" cap="flat" cmpd="sng">
            <a:no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700"/>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increase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388224" y="2295817"/>
            <a:ext cx="6997676" cy="4552365"/>
          </a:xfrm>
          <a:prstGeom prst="rect">
            <a:avLst/>
          </a:prstGeom>
          <a:noFill/>
          <a:ln w="28575" cap="flat" cmpd="sng">
            <a:no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Because this is a repeated measures experiment, we need to account for this variance by selecting a covariance structure. </a:t>
            </a:r>
            <a:endParaRPr sz="2900" dirty="0">
              <a:solidFill>
                <a:schemeClr val="tx1"/>
              </a:solidFill>
            </a:endParaRPr>
          </a:p>
          <a:p>
            <a:pPr marL="0" lvl="0" indent="0" algn="l" rtl="0">
              <a:spcBef>
                <a:spcPts val="0"/>
              </a:spcBef>
              <a:spcAft>
                <a:spcPts val="0"/>
              </a:spcAft>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Correlation Over Time</a:t>
            </a:r>
            <a:endParaRPr sz="4600" cap="none" dirty="0">
              <a:solidFill>
                <a:schemeClr val="accent6"/>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In verifying model assumptions, we must check that residuals are normally distributed and homogeneous </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Model Comparison</a:t>
            </a:r>
            <a:endParaRPr sz="4600" cap="none" dirty="0">
              <a:solidFill>
                <a:schemeClr val="accent6"/>
              </a:solidFill>
            </a:endParaRPr>
          </a:p>
        </p:txBody>
      </p:sp>
      <p:pic>
        <p:nvPicPr>
          <p:cNvPr id="3" name="Picture 2" descr="A table with numbers and letters&#10;&#10;Description automatically generated">
            <a:extLst>
              <a:ext uri="{FF2B5EF4-FFF2-40B4-BE49-F238E27FC236}">
                <a16:creationId xmlns:a16="http://schemas.microsoft.com/office/drawing/2014/main" id="{8D1FBFFB-844A-2D80-E70B-9C6B39484421}"/>
              </a:ext>
            </a:extLst>
          </p:cNvPr>
          <p:cNvPicPr>
            <a:picLocks noChangeAspect="1"/>
          </p:cNvPicPr>
          <p:nvPr/>
        </p:nvPicPr>
        <p:blipFill>
          <a:blip r:embed="rId3"/>
          <a:srcRect b="16601"/>
          <a:stretch/>
        </p:blipFill>
        <p:spPr>
          <a:xfrm>
            <a:off x="5332414" y="4914900"/>
            <a:ext cx="7372350" cy="4019550"/>
          </a:xfrm>
          <a:prstGeom prst="rect">
            <a:avLst/>
          </a:prstGeom>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375</TotalTime>
  <Words>1045</Words>
  <Application>Microsoft Macintosh PowerPoint</Application>
  <PresentationFormat>Custom</PresentationFormat>
  <Paragraphs>104</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Work Sans</vt:lpstr>
      <vt:lpstr>Wingdings</vt:lpstr>
      <vt:lpstr>Arial</vt:lpstr>
      <vt:lpstr>Oswald Medium</vt:lpstr>
      <vt:lpstr>Office Theme</vt:lpstr>
      <vt:lpstr>802 Project Summary</vt:lpstr>
      <vt:lpstr>Background &amp; Context</vt:lpstr>
      <vt:lpstr>Design</vt:lpstr>
      <vt:lpstr>Model</vt:lpstr>
      <vt:lpstr>Power Analysis</vt:lpstr>
      <vt:lpstr>Distribution of Response</vt:lpstr>
      <vt:lpstr>Exploration</vt:lpstr>
      <vt:lpstr>Correlation Over Time</vt:lpstr>
      <vt:lpstr>Model Comparison</vt:lpstr>
      <vt:lpstr>Model Results</vt:lpstr>
      <vt:lpstr>Model Results</vt:lpstr>
      <vt:lpstr>Model Results- Method*Thickness</vt:lpstr>
      <vt:lpstr>Model Result- Assumption Checking</vt:lpstr>
      <vt:lpstr>Model Result - Contrasts</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Ryan Lalicker</cp:lastModifiedBy>
  <cp:revision>16</cp:revision>
  <dcterms:modified xsi:type="dcterms:W3CDTF">2024-12-10T01:28:32Z</dcterms:modified>
</cp:coreProperties>
</file>